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1848" r:id="rId2"/>
    <p:sldId id="1826" r:id="rId3"/>
    <p:sldId id="1849" r:id="rId4"/>
    <p:sldId id="1825" r:id="rId5"/>
    <p:sldId id="1827" r:id="rId6"/>
    <p:sldId id="1828" r:id="rId7"/>
    <p:sldId id="1829" r:id="rId8"/>
    <p:sldId id="1830" r:id="rId9"/>
    <p:sldId id="1831" r:id="rId10"/>
    <p:sldId id="1832" r:id="rId11"/>
    <p:sldId id="1833" r:id="rId12"/>
    <p:sldId id="1834" r:id="rId13"/>
    <p:sldId id="1835" r:id="rId14"/>
    <p:sldId id="1836" r:id="rId15"/>
    <p:sldId id="1837" r:id="rId16"/>
    <p:sldId id="1838" r:id="rId17"/>
    <p:sldId id="1839" r:id="rId18"/>
    <p:sldId id="1840" r:id="rId19"/>
    <p:sldId id="1847" r:id="rId20"/>
    <p:sldId id="1841" r:id="rId21"/>
    <p:sldId id="1842" r:id="rId22"/>
    <p:sldId id="1843" r:id="rId23"/>
    <p:sldId id="1844" r:id="rId24"/>
    <p:sldId id="1845" r:id="rId25"/>
  </p:sldIdLst>
  <p:sldSz cx="15120938" cy="1069181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89180CC-B721-4568-AA3E-DC0E03D7D344}">
          <p14:sldIdLst>
            <p14:sldId id="1848"/>
            <p14:sldId id="1826"/>
            <p14:sldId id="1849"/>
            <p14:sldId id="1825"/>
            <p14:sldId id="1827"/>
            <p14:sldId id="1828"/>
            <p14:sldId id="1829"/>
            <p14:sldId id="1830"/>
            <p14:sldId id="1831"/>
            <p14:sldId id="1832"/>
            <p14:sldId id="1833"/>
            <p14:sldId id="1834"/>
            <p14:sldId id="1835"/>
            <p14:sldId id="1836"/>
            <p14:sldId id="1837"/>
            <p14:sldId id="1838"/>
            <p14:sldId id="1839"/>
            <p14:sldId id="1840"/>
            <p14:sldId id="1847"/>
            <p14:sldId id="1841"/>
            <p14:sldId id="1842"/>
            <p14:sldId id="1843"/>
            <p14:sldId id="1844"/>
            <p14:sldId id="1845"/>
          </p14:sldIdLst>
        </p14:section>
      </p14:sectionLst>
    </p:ext>
    <p:ext uri="{EFAFB233-063F-42B5-8137-9DF3F51BA10A}">
      <p15:sldGuideLst xmlns:p15="http://schemas.microsoft.com/office/powerpoint/2012/main" xmlns="">
        <p15:guide id="2" pos="476" userDrawn="1">
          <p15:clr>
            <a:srgbClr val="A4A3A4"/>
          </p15:clr>
        </p15:guide>
        <p15:guide id="3" orient="horz" pos="3980" userDrawn="1">
          <p15:clr>
            <a:srgbClr val="A4A3A4"/>
          </p15:clr>
        </p15:guide>
        <p15:guide id="4" pos="4626" userDrawn="1">
          <p15:clr>
            <a:srgbClr val="A4A3A4"/>
          </p15:clr>
        </p15:guide>
        <p15:guide id="5" orient="horz" pos="963" userDrawn="1">
          <p15:clr>
            <a:srgbClr val="A4A3A4"/>
          </p15:clr>
        </p15:guide>
        <p15:guide id="6" orient="horz" pos="6384" userDrawn="1">
          <p15:clr>
            <a:srgbClr val="A4A3A4"/>
          </p15:clr>
        </p15:guide>
        <p15:guide id="7" pos="4853" userDrawn="1">
          <p15:clr>
            <a:srgbClr val="A4A3A4"/>
          </p15:clr>
        </p15:guide>
        <p15:guide id="8" pos="9049" userDrawn="1">
          <p15:clr>
            <a:srgbClr val="A4A3A4"/>
          </p15:clr>
        </p15:guide>
        <p15:guide id="9" orient="horz" pos="238" userDrawn="1">
          <p15:clr>
            <a:srgbClr val="A4A3A4"/>
          </p15:clr>
        </p15:guide>
        <p15:guide id="10" orient="horz" pos="601" userDrawn="1">
          <p15:clr>
            <a:srgbClr val="A4A3A4"/>
          </p15:clr>
        </p15:guide>
        <p15:guide id="11" orient="horz" pos="3504" userDrawn="1">
          <p15:clr>
            <a:srgbClr val="A4A3A4"/>
          </p15:clr>
        </p15:guide>
        <p15:guide id="12" orient="horz" pos="3367" userDrawn="1">
          <p15:clr>
            <a:srgbClr val="A4A3A4"/>
          </p15:clr>
        </p15:guide>
        <p15:guide id="13" orient="horz" pos="10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DF6"/>
    <a:srgbClr val="4F81BD"/>
    <a:srgbClr val="DDFFDF"/>
    <a:srgbClr val="CDFFCF"/>
    <a:srgbClr val="CDFFE4"/>
    <a:srgbClr val="C6D9F1"/>
    <a:srgbClr val="028C0F"/>
    <a:srgbClr val="006600"/>
    <a:srgbClr val="465676"/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65" autoAdjust="0"/>
    <p:restoredTop sz="94660"/>
  </p:normalViewPr>
  <p:slideViewPr>
    <p:cSldViewPr snapToGrid="0">
      <p:cViewPr>
        <p:scale>
          <a:sx n="75" d="100"/>
          <a:sy n="75" d="100"/>
        </p:scale>
        <p:origin x="-1620" y="162"/>
      </p:cViewPr>
      <p:guideLst>
        <p:guide orient="horz" pos="3980"/>
        <p:guide orient="horz" pos="963"/>
        <p:guide orient="horz" pos="6384"/>
        <p:guide orient="horz" pos="238"/>
        <p:guide orient="horz" pos="601"/>
        <p:guide orient="horz" pos="3504"/>
        <p:guide orient="horz" pos="3367"/>
        <p:guide orient="horz" pos="1077"/>
        <p:guide pos="476"/>
        <p:guide pos="4626"/>
        <p:guide pos="4853"/>
        <p:guide pos="904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99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02BE65-A50D-4E2D-9A48-4138391437CE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478984-6538-4600-B23C-4BDCF8E6BE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5662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7A588A-A378-46F8-81CF-ACB52AAF793C}" type="datetimeFigureOut">
              <a:rPr lang="ru-RU" smtClean="0"/>
              <a:t>13.11.2025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ADC667-0BCB-4137-838E-96E6F8B0C92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3913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DC667-0BCB-4137-838E-96E6F8B0C927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8650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DC667-0BCB-4137-838E-96E6F8B0C927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92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1130300" y="1993901"/>
            <a:ext cx="6908800" cy="38862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Рисунок 2"/>
          <p:cNvSpPr>
            <a:spLocks noGrp="1"/>
          </p:cNvSpPr>
          <p:nvPr>
            <p:ph type="pic" sz="quarter" idx="11"/>
          </p:nvPr>
        </p:nvSpPr>
        <p:spPr>
          <a:xfrm>
            <a:off x="7543800" y="1993901"/>
            <a:ext cx="6908800" cy="38862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Рисунок 2"/>
          <p:cNvSpPr>
            <a:spLocks noGrp="1"/>
          </p:cNvSpPr>
          <p:nvPr>
            <p:ph type="pic" sz="quarter" idx="12"/>
          </p:nvPr>
        </p:nvSpPr>
        <p:spPr>
          <a:xfrm>
            <a:off x="7327900" y="5321301"/>
            <a:ext cx="6908800" cy="38862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Рисунок 2"/>
          <p:cNvSpPr>
            <a:spLocks noGrp="1"/>
          </p:cNvSpPr>
          <p:nvPr>
            <p:ph type="pic" sz="quarter" idx="13"/>
          </p:nvPr>
        </p:nvSpPr>
        <p:spPr>
          <a:xfrm>
            <a:off x="914400" y="5321301"/>
            <a:ext cx="6908800" cy="38862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4"/>
          </p:nvPr>
        </p:nvSpPr>
        <p:spPr>
          <a:xfrm>
            <a:off x="1130132" y="344020"/>
            <a:ext cx="4670165" cy="1343901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5"/>
          </p:nvPr>
        </p:nvSpPr>
        <p:spPr>
          <a:xfrm>
            <a:off x="7328142" y="393519"/>
            <a:ext cx="5680197" cy="104938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899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134120" y="1749900"/>
            <a:ext cx="12853350" cy="3722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8275" tIns="128275" rIns="128275" bIns="128275" anchor="b" anchorCtr="0"/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00"/>
              <a:buFont typeface="Calibri"/>
              <a:buNone/>
              <a:defRPr sz="928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890201" y="5616005"/>
            <a:ext cx="11341191" cy="2581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8275" tIns="128275" rIns="128275" bIns="128275" anchor="t" anchorCtr="0"/>
          <a:lstStyle>
            <a:lvl1pPr marR="0" lvl="0" algn="ctr" rtl="0">
              <a:lnSpc>
                <a:spcPct val="90000"/>
              </a:lnSpc>
              <a:spcBef>
                <a:spcPts val="1497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69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798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  <a:defRPr sz="309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79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798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798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798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798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798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798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1039611" y="9910302"/>
            <a:ext cx="3402357" cy="569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8275" tIns="128275" rIns="128275" bIns="12827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5009034" y="9910302"/>
            <a:ext cx="5103536" cy="569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8275" tIns="128275" rIns="128275" bIns="12827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0679635" y="9910302"/>
            <a:ext cx="3402357" cy="569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8275" tIns="64125" rIns="128275" bIns="641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73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7" r:id="rId3"/>
  </p:sldLayoutIdLst>
  <p:hf hdr="0" ftr="0" dt="0"/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7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7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jpg"/><Relationship Id="rId4" Type="http://schemas.openxmlformats.org/officeDocument/2006/relationships/image" Target="../media/image6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7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3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7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7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7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g"/><Relationship Id="rId5" Type="http://schemas.openxmlformats.org/officeDocument/2006/relationships/image" Target="../media/image79.jpeg"/><Relationship Id="rId4" Type="http://schemas.openxmlformats.org/officeDocument/2006/relationships/image" Target="../media/image78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7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g"/><Relationship Id="rId5" Type="http://schemas.openxmlformats.org/officeDocument/2006/relationships/image" Target="../media/image83.jpg"/><Relationship Id="rId4" Type="http://schemas.openxmlformats.org/officeDocument/2006/relationships/image" Target="../media/image8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1D4E0B4-6793-D29E-1003-F3A8FEC74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401" y="515229"/>
            <a:ext cx="1801306" cy="178347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31519" y="3250504"/>
            <a:ext cx="13489305" cy="387876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19000"/>
              </a:lnSpc>
            </a:pPr>
            <a:r>
              <a:rPr lang="ru-RU" sz="3500" b="1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ОТЧЕТ О ВЫПОЛНЕННЫХ РАБОТАХ ПО БЛАГОУСТРОЙСТВУ ДВОРОВЫХ ТЕРРИТОРИЙ В 2025 ГОДУ ЗА СЧЕТ СРЕДСТВ, ПОЛУЧЕННЫХ ОТ ОПЛАТЫ ПЛАТНЫХ ГОРОДСКИХ ПАРКОВОК. </a:t>
            </a:r>
          </a:p>
        </p:txBody>
      </p:sp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0" i="0" u="none" strike="noStrike" cap="none" dirty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21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513C3CD-BCF9-9A81-821A-6BF2053C4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AE70F01-32EC-4F70-3575-049FB01C4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01" y="515229"/>
            <a:ext cx="1801306" cy="1783471"/>
          </a:xfrm>
          <a:prstGeom prst="rect">
            <a:avLst/>
          </a:prstGeom>
        </p:spPr>
      </p:pic>
      <p:sp>
        <p:nvSpPr>
          <p:cNvPr id="4" name="Google Shape;21;p1">
            <a:extLst>
              <a:ext uri="{FF2B5EF4-FFF2-40B4-BE49-F238E27FC236}">
                <a16:creationId xmlns:a16="http://schemas.microsoft.com/office/drawing/2014/main" xmlns="" id="{7E2A63DF-20F3-C6A2-74CF-F5B72E972127}"/>
              </a:ext>
            </a:extLst>
          </p:cNvPr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0" i="0" u="none" strike="noStrike" cap="none" dirty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>
            <a:extLst>
              <a:ext uri="{FF2B5EF4-FFF2-40B4-BE49-F238E27FC236}">
                <a16:creationId xmlns:a16="http://schemas.microsoft.com/office/drawing/2014/main" xmlns="" id="{162BBAE4-27D5-FDA8-55BC-058BA4513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CBADB70B-C484-BE6A-69CA-358F8CA82F37}"/>
              </a:ext>
            </a:extLst>
          </p:cNvPr>
          <p:cNvGraphicFramePr>
            <a:graphicFrameLocks noGrp="1"/>
          </p:cNvGraphicFramePr>
          <p:nvPr/>
        </p:nvGraphicFramePr>
        <p:xfrm>
          <a:off x="1132373" y="2483893"/>
          <a:ext cx="12891906" cy="75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849">
                  <a:extLst>
                    <a:ext uri="{9D8B030D-6E8A-4147-A177-3AD203B41FA5}">
                      <a16:colId xmlns:a16="http://schemas.microsoft.com/office/drawing/2014/main" xmlns="" val="115441364"/>
                    </a:ext>
                  </a:extLst>
                </a:gridCol>
                <a:gridCol w="4023589">
                  <a:extLst>
                    <a:ext uri="{9D8B030D-6E8A-4147-A177-3AD203B41FA5}">
                      <a16:colId xmlns:a16="http://schemas.microsoft.com/office/drawing/2014/main" xmlns="" val="1658682691"/>
                    </a:ext>
                  </a:extLst>
                </a:gridCol>
                <a:gridCol w="6815468">
                  <a:extLst>
                    <a:ext uri="{9D8B030D-6E8A-4147-A177-3AD203B41FA5}">
                      <a16:colId xmlns:a16="http://schemas.microsoft.com/office/drawing/2014/main" xmlns="" val="2376020942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№ СЛАЙДА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АДРЕС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НАЗНАЧЕНИЕ ОБЪЕКТОВ БЛАГОУСТРОЙСТВА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444" marR="4444" marT="4444" marB="0" anchor="ctr"/>
                </a:tc>
                <a:extLst>
                  <a:ext uri="{0D108BD9-81ED-4DB2-BD59-A6C34878D82A}">
                    <a16:rowId xmlns:a16="http://schemas.microsoft.com/office/drawing/2014/main" xmlns="" val="3512382679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465676"/>
                          </a:solidFill>
                          <a:latin typeface="Segoe UI Light" panose="020B0502040204020203" pitchFamily="34" charset="0"/>
                        </a:rPr>
                        <a:t>Веерная ул., д. 40 к.1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Arial Narrow" panose="020B0606020202030204" pitchFamily="34" charset="0"/>
                        </a:rPr>
                        <a:t>1 детская площадка, 2 тренажерная площадки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444" marR="4444" marT="4444" marB="0" anchor="ctr"/>
                </a:tc>
                <a:extLst>
                  <a:ext uri="{0D108BD9-81ED-4DB2-BD59-A6C34878D82A}">
                    <a16:rowId xmlns:a16="http://schemas.microsoft.com/office/drawing/2014/main" xmlns="" val="389693254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rgbClr val="465676"/>
                        </a:solidFill>
                        <a:latin typeface="Segoe UI Light" panose="020B0502040204020203" pitchFamily="34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465676"/>
                          </a:solidFill>
                          <a:latin typeface="Segoe UI Light" panose="020B0502040204020203" pitchFamily="34" charset="0"/>
                        </a:rPr>
                        <a:t>Веерная ул., д. 42 к.1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>
                          <a:effectLst/>
                          <a:latin typeface="Arial Narrow" panose="020B0606020202030204" pitchFamily="34" charset="0"/>
                        </a:rPr>
                        <a:t>1 детская площадка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444" marR="4444" marT="4444" marB="0" anchor="ctr"/>
                </a:tc>
                <a:extLst>
                  <a:ext uri="{0D108BD9-81ED-4DB2-BD59-A6C34878D82A}">
                    <a16:rowId xmlns:a16="http://schemas.microsoft.com/office/drawing/2014/main" xmlns="" val="165458115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465676"/>
                          </a:solidFill>
                          <a:latin typeface="Segoe UI Light" panose="020B0502040204020203" pitchFamily="34" charset="0"/>
                        </a:rPr>
                        <a:t>Веерная ул., д. 42,к.2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Arial Narrow" panose="020B0606020202030204" pitchFamily="34" charset="0"/>
                        </a:rPr>
                        <a:t>1 детская площадка, 1 спортивная площадка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444" marR="4444" marT="4444" marB="0" anchor="ctr"/>
                </a:tc>
                <a:extLst>
                  <a:ext uri="{0D108BD9-81ED-4DB2-BD59-A6C34878D82A}">
                    <a16:rowId xmlns:a16="http://schemas.microsoft.com/office/drawing/2014/main" xmlns="" val="174412352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465676"/>
                          </a:solidFill>
                          <a:latin typeface="Segoe UI Light" panose="020B0502040204020203" pitchFamily="34" charset="0"/>
                        </a:rPr>
                        <a:t>Марии Поливановой ул., д. 6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Arial Narrow" panose="020B0606020202030204" pitchFamily="34" charset="0"/>
                        </a:rPr>
                        <a:t>1 детская площадка</a:t>
                      </a:r>
                      <a:r>
                        <a:rPr lang="en-US" sz="1400" b="1" u="none" strike="noStrike" dirty="0">
                          <a:effectLst/>
                          <a:latin typeface="Arial Narrow" panose="020B0606020202030204" pitchFamily="34" charset="0"/>
                        </a:rPr>
                        <a:t>, </a:t>
                      </a:r>
                      <a:r>
                        <a:rPr lang="ru-RU" sz="1400" b="1" u="none" strike="noStrike" dirty="0">
                          <a:effectLst/>
                          <a:latin typeface="Arial Narrow" panose="020B0606020202030204" pitchFamily="34" charset="0"/>
                        </a:rPr>
                        <a:t>1 спортивная площадка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444" marR="4444" marT="4444" marB="0" anchor="ctr"/>
                </a:tc>
                <a:extLst>
                  <a:ext uri="{0D108BD9-81ED-4DB2-BD59-A6C34878D82A}">
                    <a16:rowId xmlns:a16="http://schemas.microsoft.com/office/drawing/2014/main" xmlns="" val="140212712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465676"/>
                          </a:solidFill>
                          <a:latin typeface="Segoe UI Light" panose="020B0502040204020203" pitchFamily="34" charset="0"/>
                        </a:rPr>
                        <a:t>Озерная ул., д. 11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Arial Narrow" panose="020B0606020202030204" pitchFamily="34" charset="0"/>
                        </a:rPr>
                        <a:t>1 детская площадка, </a:t>
                      </a:r>
                      <a:r>
                        <a:rPr lang="en-US" sz="1400" b="1" u="none" strike="noStrike" dirty="0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lang="ru-RU" sz="1400" b="1" u="none" strike="noStrike" dirty="0">
                          <a:effectLst/>
                          <a:latin typeface="Arial Narrow" panose="020B0606020202030204" pitchFamily="34" charset="0"/>
                        </a:rPr>
                        <a:t> тренажерная площадка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444" marR="4444" marT="4444" marB="0" anchor="ctr"/>
                </a:tc>
                <a:extLst>
                  <a:ext uri="{0D108BD9-81ED-4DB2-BD59-A6C34878D82A}">
                    <a16:rowId xmlns:a16="http://schemas.microsoft.com/office/drawing/2014/main" xmlns="" val="236858468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465676"/>
                          </a:solidFill>
                          <a:latin typeface="Segoe UI Light" panose="020B0502040204020203" pitchFamily="34" charset="0"/>
                        </a:rPr>
                        <a:t>Озерная ул., д. 13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Дорожно-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тропиночная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сеть</a:t>
                      </a:r>
                    </a:p>
                  </a:txBody>
                  <a:tcPr marL="4444" marR="4444" marT="4444" marB="0" anchor="ctr"/>
                </a:tc>
                <a:extLst>
                  <a:ext uri="{0D108BD9-81ED-4DB2-BD59-A6C34878D82A}">
                    <a16:rowId xmlns:a16="http://schemas.microsoft.com/office/drawing/2014/main" xmlns="" val="313618895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465676"/>
                          </a:solidFill>
                          <a:latin typeface="Segoe UI Light" panose="020B0502040204020203" pitchFamily="34" charset="0"/>
                        </a:rPr>
                        <a:t>Озерная ул., д. 15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Arial Narrow" panose="020B0606020202030204" pitchFamily="34" charset="0"/>
                        </a:rPr>
                        <a:t>1 детская площадка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444" marR="4444" marT="4444" marB="0" anchor="ctr"/>
                </a:tc>
                <a:extLst>
                  <a:ext uri="{0D108BD9-81ED-4DB2-BD59-A6C34878D82A}">
                    <a16:rowId xmlns:a16="http://schemas.microsoft.com/office/drawing/2014/main" xmlns="" val="255008459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465676"/>
                          </a:solidFill>
                          <a:latin typeface="Segoe UI Light" panose="020B0502040204020203" pitchFamily="34" charset="0"/>
                        </a:rPr>
                        <a:t>Озерная ул., д. 17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Дорожно-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тропиночная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сеть</a:t>
                      </a:r>
                    </a:p>
                  </a:txBody>
                  <a:tcPr marL="4444" marR="4444" marT="4444" marB="0" anchor="ctr"/>
                </a:tc>
                <a:extLst>
                  <a:ext uri="{0D108BD9-81ED-4DB2-BD59-A6C34878D82A}">
                    <a16:rowId xmlns:a16="http://schemas.microsoft.com/office/drawing/2014/main" xmlns="" val="396105567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rgbClr val="465676"/>
                        </a:solidFill>
                        <a:latin typeface="Segoe UI Light" panose="020B0502040204020203" pitchFamily="34" charset="0"/>
                      </a:endParaRPr>
                    </a:p>
                    <a:p>
                      <a:r>
                        <a:rPr lang="ru-RU" sz="1400" b="1" dirty="0">
                          <a:solidFill>
                            <a:srgbClr val="465676"/>
                          </a:solidFill>
                          <a:latin typeface="Segoe UI Light" panose="020B0502040204020203" pitchFamily="34" charset="0"/>
                        </a:rPr>
                        <a:t>Озерная ул., д. 19 к.1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Дорожно-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тропиночная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сеть</a:t>
                      </a:r>
                    </a:p>
                  </a:txBody>
                  <a:tcPr marL="4444" marR="4444" marT="4444" marB="0" anchor="ctr"/>
                </a:tc>
                <a:extLst>
                  <a:ext uri="{0D108BD9-81ED-4DB2-BD59-A6C34878D82A}">
                    <a16:rowId xmlns:a16="http://schemas.microsoft.com/office/drawing/2014/main" xmlns="" val="48000358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465676"/>
                          </a:solidFill>
                          <a:latin typeface="Segoe UI Light" panose="020B0502040204020203" pitchFamily="34" charset="0"/>
                        </a:rPr>
                        <a:t>Озерная ул., д. 19,к.2 (АГ)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r>
                        <a:rPr lang="ru-RU" sz="1400" b="1" u="none" strike="noStrike" dirty="0">
                          <a:effectLst/>
                          <a:latin typeface="Arial Narrow" panose="020B0606020202030204" pitchFamily="34" charset="0"/>
                        </a:rPr>
                        <a:t> детские площадки, 2 тренажерные площадки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444" marR="4444" marT="4444" marB="0" anchor="ctr"/>
                </a:tc>
                <a:extLst>
                  <a:ext uri="{0D108BD9-81ED-4DB2-BD59-A6C34878D82A}">
                    <a16:rowId xmlns:a16="http://schemas.microsoft.com/office/drawing/2014/main" xmlns="" val="302358007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465676"/>
                          </a:solidFill>
                          <a:latin typeface="Segoe UI Light" panose="020B0502040204020203" pitchFamily="34" charset="0"/>
                        </a:rPr>
                        <a:t>Озерная ул., д. 21 к.1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Дорожно-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тропиночная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сеть</a:t>
                      </a:r>
                    </a:p>
                  </a:txBody>
                  <a:tcPr marL="4444" marR="4444" marT="4444" marB="0" anchor="ctr"/>
                </a:tc>
                <a:extLst>
                  <a:ext uri="{0D108BD9-81ED-4DB2-BD59-A6C34878D82A}">
                    <a16:rowId xmlns:a16="http://schemas.microsoft.com/office/drawing/2014/main" xmlns="" val="405595337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465676"/>
                          </a:solidFill>
                          <a:latin typeface="Segoe UI Light" panose="020B0502040204020203" pitchFamily="34" charset="0"/>
                        </a:rPr>
                        <a:t>Озерная ул., д. 23 к.1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Дорожно-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тропиночная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сеть</a:t>
                      </a:r>
                    </a:p>
                  </a:txBody>
                  <a:tcPr marL="4444" marR="4444" marT="4444" marB="0" anchor="ctr"/>
                </a:tc>
                <a:extLst>
                  <a:ext uri="{0D108BD9-81ED-4DB2-BD59-A6C34878D82A}">
                    <a16:rowId xmlns:a16="http://schemas.microsoft.com/office/drawing/2014/main" xmlns="" val="954120639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465676"/>
                          </a:solidFill>
                          <a:latin typeface="Segoe UI Light" panose="020B0502040204020203" pitchFamily="34" charset="0"/>
                        </a:rPr>
                        <a:t>Озерная ул., д. 23,к.2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Arial Narrow" panose="020B0606020202030204" pitchFamily="34" charset="0"/>
                        </a:rPr>
                        <a:t>1 детская площадка</a:t>
                      </a:r>
                      <a:r>
                        <a:rPr lang="en-US" sz="1400" b="1" u="none" strike="noStrike" dirty="0">
                          <a:effectLst/>
                          <a:latin typeface="Arial Narrow" panose="020B0606020202030204" pitchFamily="34" charset="0"/>
                        </a:rPr>
                        <a:t>, 1</a:t>
                      </a:r>
                      <a:r>
                        <a:rPr lang="ru-RU" sz="1400" b="1" u="none" strike="noStrike" dirty="0">
                          <a:effectLst/>
                          <a:latin typeface="Arial Narrow" panose="020B0606020202030204" pitchFamily="34" charset="0"/>
                        </a:rPr>
                        <a:t> тренажерная площадка</a:t>
                      </a:r>
                      <a:r>
                        <a:rPr lang="en-US" sz="1400" b="1" u="none" strike="noStrike" dirty="0">
                          <a:effectLst/>
                          <a:latin typeface="Arial Narrow" panose="020B0606020202030204" pitchFamily="34" charset="0"/>
                        </a:rPr>
                        <a:t>, 3</a:t>
                      </a:r>
                      <a:r>
                        <a:rPr lang="ru-RU" sz="1400" b="1" u="none" strike="noStrike" dirty="0">
                          <a:effectLst/>
                          <a:latin typeface="Arial Narrow" panose="020B0606020202030204" pitchFamily="34" charset="0"/>
                        </a:rPr>
                        <a:t> спортивные площадки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444" marR="4444" marT="4444" marB="0" anchor="ctr"/>
                </a:tc>
                <a:extLst>
                  <a:ext uri="{0D108BD9-81ED-4DB2-BD59-A6C34878D82A}">
                    <a16:rowId xmlns:a16="http://schemas.microsoft.com/office/drawing/2014/main" xmlns="" val="622610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1319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513C3CD-BCF9-9A81-821A-6BF2053C4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AE70F01-32EC-4F70-3575-049FB01C4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01" y="515229"/>
            <a:ext cx="1801306" cy="1783471"/>
          </a:xfrm>
          <a:prstGeom prst="rect">
            <a:avLst/>
          </a:prstGeom>
        </p:spPr>
      </p:pic>
      <p:sp>
        <p:nvSpPr>
          <p:cNvPr id="4" name="Google Shape;21;p1">
            <a:extLst>
              <a:ext uri="{FF2B5EF4-FFF2-40B4-BE49-F238E27FC236}">
                <a16:creationId xmlns:a16="http://schemas.microsoft.com/office/drawing/2014/main" xmlns="" id="{7E2A63DF-20F3-C6A2-74CF-F5B72E972127}"/>
              </a:ext>
            </a:extLst>
          </p:cNvPr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0" i="0" u="none" strike="noStrike" cap="none" dirty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>
            <a:extLst>
              <a:ext uri="{FF2B5EF4-FFF2-40B4-BE49-F238E27FC236}">
                <a16:creationId xmlns:a16="http://schemas.microsoft.com/office/drawing/2014/main" xmlns="" id="{162BBAE4-27D5-FDA8-55BC-058BA4513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CBADB70B-C484-BE6A-69CA-358F8CA82F37}"/>
              </a:ext>
            </a:extLst>
          </p:cNvPr>
          <p:cNvGraphicFramePr>
            <a:graphicFrameLocks noGrp="1"/>
          </p:cNvGraphicFramePr>
          <p:nvPr/>
        </p:nvGraphicFramePr>
        <p:xfrm>
          <a:off x="1132373" y="2483893"/>
          <a:ext cx="12891906" cy="48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849">
                  <a:extLst>
                    <a:ext uri="{9D8B030D-6E8A-4147-A177-3AD203B41FA5}">
                      <a16:colId xmlns:a16="http://schemas.microsoft.com/office/drawing/2014/main" xmlns="" val="115441364"/>
                    </a:ext>
                  </a:extLst>
                </a:gridCol>
                <a:gridCol w="4023589">
                  <a:extLst>
                    <a:ext uri="{9D8B030D-6E8A-4147-A177-3AD203B41FA5}">
                      <a16:colId xmlns:a16="http://schemas.microsoft.com/office/drawing/2014/main" xmlns="" val="1658682691"/>
                    </a:ext>
                  </a:extLst>
                </a:gridCol>
                <a:gridCol w="6815468">
                  <a:extLst>
                    <a:ext uri="{9D8B030D-6E8A-4147-A177-3AD203B41FA5}">
                      <a16:colId xmlns:a16="http://schemas.microsoft.com/office/drawing/2014/main" xmlns="" val="2376020942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№ СЛАЙДА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АДРЕС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НАЗНАЧЕНИЕ ОБЪЕКТОВ БЛАГОУСТРОЙСТВА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444" marR="4444" marT="4444" marB="0" anchor="ctr"/>
                </a:tc>
                <a:extLst>
                  <a:ext uri="{0D108BD9-81ED-4DB2-BD59-A6C34878D82A}">
                    <a16:rowId xmlns:a16="http://schemas.microsoft.com/office/drawing/2014/main" xmlns="" val="3512382679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465676"/>
                          </a:solidFill>
                          <a:latin typeface="Segoe UI Light" panose="020B0502040204020203" pitchFamily="34" charset="0"/>
                        </a:rPr>
                        <a:t>Озерная ул., д. 25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Arial Narrow" panose="020B0606020202030204" pitchFamily="34" charset="0"/>
                        </a:rPr>
                        <a:t>1 детская площадка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444" marR="4444" marT="4444" marB="0" anchor="ctr"/>
                </a:tc>
                <a:extLst>
                  <a:ext uri="{0D108BD9-81ED-4DB2-BD59-A6C34878D82A}">
                    <a16:rowId xmlns:a16="http://schemas.microsoft.com/office/drawing/2014/main" xmlns="" val="2777818669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465676"/>
                          </a:solidFill>
                          <a:latin typeface="Segoe UI Light" panose="020B0502040204020203" pitchFamily="34" charset="0"/>
                        </a:rPr>
                        <a:t>Озерная ул., д. 27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r>
                        <a:rPr lang="ru-RU" sz="1400" b="1" u="none" strike="noStrike" dirty="0">
                          <a:effectLst/>
                          <a:latin typeface="Arial Narrow" panose="020B0606020202030204" pitchFamily="34" charset="0"/>
                        </a:rPr>
                        <a:t> детские площадки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444" marR="4444" marT="4444" marB="0" anchor="ctr"/>
                </a:tc>
                <a:extLst>
                  <a:ext uri="{0D108BD9-81ED-4DB2-BD59-A6C34878D82A}">
                    <a16:rowId xmlns:a16="http://schemas.microsoft.com/office/drawing/2014/main" xmlns="" val="165458115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465676"/>
                          </a:solidFill>
                          <a:latin typeface="Segoe UI Light" panose="020B0502040204020203" pitchFamily="34" charset="0"/>
                        </a:rPr>
                        <a:t>Озерная ул., д. 29 к.1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Дорожно-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тропиночная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сеть</a:t>
                      </a:r>
                    </a:p>
                  </a:txBody>
                  <a:tcPr marL="4444" marR="4444" marT="4444" marB="0" anchor="ctr"/>
                </a:tc>
                <a:extLst>
                  <a:ext uri="{0D108BD9-81ED-4DB2-BD59-A6C34878D82A}">
                    <a16:rowId xmlns:a16="http://schemas.microsoft.com/office/drawing/2014/main" xmlns="" val="174412352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465676"/>
                          </a:solidFill>
                          <a:latin typeface="Segoe UI Light" panose="020B0502040204020203" pitchFamily="34" charset="0"/>
                        </a:rPr>
                        <a:t>Озерная д. 29,к.3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Arial Narrow" panose="020B0606020202030204" pitchFamily="34" charset="0"/>
                        </a:rPr>
                        <a:t>1 детская площадка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444" marR="4444" marT="4444" marB="0" anchor="ctr"/>
                </a:tc>
                <a:extLst>
                  <a:ext uri="{0D108BD9-81ED-4DB2-BD59-A6C34878D82A}">
                    <a16:rowId xmlns:a16="http://schemas.microsoft.com/office/drawing/2014/main" xmlns="" val="140212712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465676"/>
                          </a:solidFill>
                          <a:latin typeface="Segoe UI Light" panose="020B0502040204020203" pitchFamily="34" charset="0"/>
                        </a:rPr>
                        <a:t>Озерная ул., д. 31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Дорожно-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тропиночная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сеть</a:t>
                      </a:r>
                    </a:p>
                  </a:txBody>
                  <a:tcPr marL="4444" marR="4444" marT="4444" marB="0" anchor="ctr"/>
                </a:tc>
                <a:extLst>
                  <a:ext uri="{0D108BD9-81ED-4DB2-BD59-A6C34878D82A}">
                    <a16:rowId xmlns:a16="http://schemas.microsoft.com/office/drawing/2014/main" xmlns="" val="236858468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465676"/>
                          </a:solidFill>
                          <a:latin typeface="Segoe UI Light" panose="020B0502040204020203" pitchFamily="34" charset="0"/>
                        </a:rPr>
                        <a:t>Озерная ул., д. 31 к.1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Дорожно-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тропиночная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сеть</a:t>
                      </a:r>
                    </a:p>
                  </a:txBody>
                  <a:tcPr marL="4444" marR="4444" marT="4444" marB="0" anchor="ctr"/>
                </a:tc>
                <a:extLst>
                  <a:ext uri="{0D108BD9-81ED-4DB2-BD59-A6C34878D82A}">
                    <a16:rowId xmlns:a16="http://schemas.microsoft.com/office/drawing/2014/main" xmlns="" val="313618895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465676"/>
                          </a:solidFill>
                          <a:latin typeface="Segoe UI Light" panose="020B0502040204020203" pitchFamily="34" charset="0"/>
                        </a:rPr>
                        <a:t>Озерная д. 31,к.2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Arial Narrow" panose="020B0606020202030204" pitchFamily="34" charset="0"/>
                        </a:rPr>
                        <a:t>1 детская площадка</a:t>
                      </a:r>
                      <a:r>
                        <a:rPr lang="en-US" sz="1400" b="1" u="none" strike="noStrike" dirty="0">
                          <a:effectLst/>
                          <a:latin typeface="Arial Narrow" panose="020B0606020202030204" pitchFamily="34" charset="0"/>
                        </a:rPr>
                        <a:t>, 1 </a:t>
                      </a:r>
                      <a:r>
                        <a:rPr lang="ru-RU" sz="1400" b="1" u="none" strike="noStrike" dirty="0">
                          <a:effectLst/>
                          <a:latin typeface="Arial Narrow" panose="020B0606020202030204" pitchFamily="34" charset="0"/>
                        </a:rPr>
                        <a:t>площадка для выгула собак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444" marR="4444" marT="4444" marB="0" anchor="ctr"/>
                </a:tc>
                <a:extLst>
                  <a:ext uri="{0D108BD9-81ED-4DB2-BD59-A6C34878D82A}">
                    <a16:rowId xmlns:a16="http://schemas.microsoft.com/office/drawing/2014/main" xmlns="" val="302358007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465676"/>
                          </a:solidFill>
                          <a:latin typeface="Segoe UI Light" panose="020B0502040204020203" pitchFamily="34" charset="0"/>
                        </a:rPr>
                        <a:t>Озерная д. 31,к.3</a:t>
                      </a:r>
                    </a:p>
                  </a:txBody>
                  <a:tcPr marL="4444" marR="4444" marT="44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>
                          <a:effectLst/>
                          <a:latin typeface="Arial Narrow" panose="020B0606020202030204" pitchFamily="34" charset="0"/>
                        </a:rPr>
                        <a:t>1 детская площадка, </a:t>
                      </a:r>
                      <a:r>
                        <a:rPr lang="en-US" sz="1400" b="1" u="none" strike="noStrike" dirty="0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lang="ru-RU" sz="1400" b="1" u="none" strike="noStrike" dirty="0">
                          <a:effectLst/>
                          <a:latin typeface="Arial Narrow" panose="020B0606020202030204" pitchFamily="34" charset="0"/>
                        </a:rPr>
                        <a:t> тренажерная площадка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444" marR="4444" marT="4444" marB="0" anchor="ctr"/>
                </a:tc>
                <a:extLst>
                  <a:ext uri="{0D108BD9-81ED-4DB2-BD59-A6C34878D82A}">
                    <a16:rowId xmlns:a16="http://schemas.microsoft.com/office/drawing/2014/main" xmlns="" val="154505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8259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ВЕЕРНАЯ, Д. 40, КОРП. 1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 НА ДЕТСКОЙ ПЛОЩАДКЕ</a:t>
            </a:r>
            <a:r>
              <a:rPr lang="en-US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,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2 ТРЕНАЖЕРНЫХ ПЛОЩАДКАХ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C722046-63EC-EFF9-B516-31D061E40D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0" b="8930"/>
          <a:stretch>
            <a:fillRect/>
          </a:stretch>
        </p:blipFill>
        <p:spPr>
          <a:xfrm>
            <a:off x="141288" y="2978150"/>
            <a:ext cx="5470525" cy="33813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FD70AB9-EA1B-71BB-D2E6-EE6690E72BD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65" b="8965"/>
          <a:stretch>
            <a:fillRect/>
          </a:stretch>
        </p:blipFill>
        <p:spPr>
          <a:xfrm>
            <a:off x="141288" y="6754813"/>
            <a:ext cx="5470525" cy="33797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97CB5BB-216C-34BA-1AFF-14B0244FB3D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t="8799" b="8799"/>
          <a:stretch>
            <a:fillRect/>
          </a:stretch>
        </p:blipFill>
        <p:spPr>
          <a:xfrm>
            <a:off x="9526588" y="2978150"/>
            <a:ext cx="5468937" cy="338137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CFA318A7-25B3-6422-61B5-924635A6C3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0" b="8800"/>
          <a:stretch>
            <a:fillRect/>
          </a:stretch>
        </p:blipFill>
        <p:spPr>
          <a:xfrm>
            <a:off x="9526588" y="6734175"/>
            <a:ext cx="5468937" cy="337978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F1D4E0B4-6793-D29E-1003-F3A8FEC74B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701" y="396284"/>
            <a:ext cx="1801306" cy="178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314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ВЕЕРНАЯ, Д. 42, КОРП. 1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 НА ДЕТСКОЙ ПЛОЩАДКЕ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8CE5656-5800-1833-9A2E-95B09527E63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5" b="8805"/>
          <a:stretch>
            <a:fillRect/>
          </a:stretch>
        </p:blipFill>
        <p:spPr>
          <a:xfrm>
            <a:off x="141288" y="2978150"/>
            <a:ext cx="5470525" cy="338137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03482D5-526C-810F-4B62-5B6F6D1A5A6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2" b="8812"/>
          <a:stretch>
            <a:fillRect/>
          </a:stretch>
        </p:blipFill>
        <p:spPr>
          <a:xfrm>
            <a:off x="141288" y="6754813"/>
            <a:ext cx="5470525" cy="337978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BD74279-B025-F726-9A4B-670645C269C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9526588" y="2978150"/>
            <a:ext cx="5468937" cy="33813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01E3DAE-9940-587C-834D-1B8A895C2C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0" b="8800"/>
          <a:stretch>
            <a:fillRect/>
          </a:stretch>
        </p:blipFill>
        <p:spPr>
          <a:xfrm>
            <a:off x="9526588" y="6734175"/>
            <a:ext cx="5468937" cy="337978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1D4E0B4-6793-D29E-1003-F3A8FEC74B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1" y="515229"/>
            <a:ext cx="1801306" cy="178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365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ВЕЕРНАЯ, Д. 42, КОРП. 2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 НА ДЕТСКОЙ ПЛОЩАДКЕ</a:t>
            </a:r>
            <a:r>
              <a:rPr lang="en-US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,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СПОРТИВНОЙ ПЛОЩАДКЕ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B144BF8-C7E3-C1B4-A3A8-E8D110906A4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3" b="8793"/>
          <a:stretch>
            <a:fillRect/>
          </a:stretch>
        </p:blipFill>
        <p:spPr>
          <a:xfrm>
            <a:off x="141288" y="2978150"/>
            <a:ext cx="5470525" cy="3381375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699CA29-8F36-9BB7-77CB-091B05BBFE8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2" b="8812"/>
          <a:stretch>
            <a:fillRect/>
          </a:stretch>
        </p:blipFill>
        <p:spPr>
          <a:xfrm>
            <a:off x="141288" y="6754813"/>
            <a:ext cx="5470525" cy="3379787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33BE547-0C54-9D7A-604B-37195B150BA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9526588" y="2978150"/>
            <a:ext cx="5468937" cy="33813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57A0688-6262-FCB3-ED8E-2ACA054B79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5" b="4645"/>
          <a:stretch>
            <a:fillRect/>
          </a:stretch>
        </p:blipFill>
        <p:spPr>
          <a:xfrm>
            <a:off x="9526588" y="6734175"/>
            <a:ext cx="5468937" cy="337978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1D4E0B4-6793-D29E-1003-F3A8FEC74B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1" y="515229"/>
            <a:ext cx="1801306" cy="178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363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МАРИИ ПОЛИВАНОВОЙ, Д. 6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 НА ДЕТСКОЙ ПЛОЩАДКЕ</a:t>
            </a:r>
            <a:r>
              <a:rPr lang="en-US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,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 СПОРТИВНОЙ ПЛОЩАДКЕ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1D38EEE-8444-1C6B-4028-4D3B4E6109D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3" b="8793"/>
          <a:stretch>
            <a:fillRect/>
          </a:stretch>
        </p:blipFill>
        <p:spPr>
          <a:xfrm>
            <a:off x="141288" y="2978150"/>
            <a:ext cx="5470525" cy="33813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DF1B23C-2DCC-669D-4E35-169B1543F3A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2" b="8812"/>
          <a:stretch>
            <a:fillRect/>
          </a:stretch>
        </p:blipFill>
        <p:spPr>
          <a:xfrm>
            <a:off x="141288" y="6754813"/>
            <a:ext cx="5470525" cy="33797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2473099-050B-D039-BA91-D0CBD02729D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9526588" y="2978150"/>
            <a:ext cx="5468937" cy="33813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9407719-7AAC-11A2-D3AC-2D9571B76D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0" b="8800"/>
          <a:stretch>
            <a:fillRect/>
          </a:stretch>
        </p:blipFill>
        <p:spPr>
          <a:xfrm>
            <a:off x="9526588" y="6734175"/>
            <a:ext cx="5468937" cy="337978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1D4E0B4-6793-D29E-1003-F3A8FEC74B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1" y="515229"/>
            <a:ext cx="1801306" cy="178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683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611091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ОЗЕРНАЯ, Д. 11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 НА ДЕТСКОЙ ПЛОЩАДКЕ</a:t>
            </a:r>
            <a:r>
              <a:rPr lang="en-US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,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ТРЕНАЖЕРНОЙ ПЛОЩАДКЕ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7ACA791-F82E-6D89-B6B9-A26445A6F5C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3" b="8793"/>
          <a:stretch>
            <a:fillRect/>
          </a:stretch>
        </p:blipFill>
        <p:spPr>
          <a:xfrm>
            <a:off x="141288" y="2978150"/>
            <a:ext cx="5470525" cy="33813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59ECC51-62FF-FDB2-7B42-E1C48613F33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2" b="8812"/>
          <a:stretch>
            <a:fillRect/>
          </a:stretch>
        </p:blipFill>
        <p:spPr>
          <a:xfrm>
            <a:off x="141288" y="6754813"/>
            <a:ext cx="5470525" cy="337978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C83F219-1740-8366-9029-2CC064DCC0C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9526588" y="2978150"/>
            <a:ext cx="5468937" cy="33813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1CD3594E-066C-C220-AEE2-F0CE118C76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0" b="8800"/>
          <a:stretch>
            <a:fillRect/>
          </a:stretch>
        </p:blipFill>
        <p:spPr>
          <a:xfrm>
            <a:off x="9526588" y="6734175"/>
            <a:ext cx="5468937" cy="337978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1D4E0B4-6793-D29E-1003-F3A8FEC74B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1" y="515229"/>
            <a:ext cx="1801306" cy="178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096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ОЗЕРНАЯ, Д. 13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ДОРОЖНО-ТРОПИНОЧНЫХ СЕТЕЙ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F7EA1BF-1B95-CCA6-35BE-1EA79E26FB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" b="8804"/>
          <a:stretch>
            <a:fillRect/>
          </a:stretch>
        </p:blipFill>
        <p:spPr>
          <a:xfrm>
            <a:off x="141288" y="2978150"/>
            <a:ext cx="5470525" cy="33813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D86D76C-1827-9F01-7B77-9A82B50D591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2" b="8812"/>
          <a:stretch>
            <a:fillRect/>
          </a:stretch>
        </p:blipFill>
        <p:spPr>
          <a:xfrm>
            <a:off x="141288" y="6754813"/>
            <a:ext cx="5470525" cy="33797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7A9F581-F91C-896B-672D-0F2F3DFAED5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9526588" y="2978150"/>
            <a:ext cx="5468937" cy="33813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3B2CFDD-BC22-8478-7435-209DD61426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 t="8766" b="8766"/>
          <a:stretch>
            <a:fillRect/>
          </a:stretch>
        </p:blipFill>
        <p:spPr>
          <a:xfrm>
            <a:off x="9526588" y="6734175"/>
            <a:ext cx="5468937" cy="337978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1D4E0B4-6793-D29E-1003-F3A8FEC74B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1" y="515229"/>
            <a:ext cx="1801306" cy="178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50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ОЗЕРНАЯ, Д. 15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 НА ДЕТСКОЙ ПЛОЩАДКЕ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F964225-AE53-906F-AAA0-2CEC2673A47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3" b="8793"/>
          <a:stretch>
            <a:fillRect/>
          </a:stretch>
        </p:blipFill>
        <p:spPr>
          <a:xfrm>
            <a:off x="141288" y="2978150"/>
            <a:ext cx="5470525" cy="33813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6FDA5A1-45E7-1CA1-F1E0-2D405DDB2B8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0" b="8800"/>
          <a:stretch>
            <a:fillRect/>
          </a:stretch>
        </p:blipFill>
        <p:spPr>
          <a:xfrm>
            <a:off x="142875" y="6702425"/>
            <a:ext cx="5468938" cy="337978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273E409-19A4-09E5-442B-1A1453E31EA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9526588" y="2978150"/>
            <a:ext cx="5468937" cy="33813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C915E3D-25BE-ABCE-D206-C4091060A6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0" b="8800"/>
          <a:stretch>
            <a:fillRect/>
          </a:stretch>
        </p:blipFill>
        <p:spPr>
          <a:xfrm>
            <a:off x="9526588" y="6734175"/>
            <a:ext cx="5468937" cy="337978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1D4E0B4-6793-D29E-1003-F3A8FEC74B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1" y="515229"/>
            <a:ext cx="1801306" cy="178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724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ОЗЕРНАЯ, Д. 17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ЕНА МАЛЫХ АРХИТЕКТУРНЫХ ФОРМ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ДОРОЖНО-ТРОПИНОЧНЫХ СЕТЕЙ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0779A20-8FD9-8632-FE08-73A728CDA34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3" b="8793"/>
          <a:stretch>
            <a:fillRect/>
          </a:stretch>
        </p:blipFill>
        <p:spPr>
          <a:xfrm>
            <a:off x="141288" y="2978150"/>
            <a:ext cx="5470525" cy="33813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E1F26BC-B41C-4149-E324-3A0BC33C15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2" b="8812"/>
          <a:stretch>
            <a:fillRect/>
          </a:stretch>
        </p:blipFill>
        <p:spPr>
          <a:xfrm>
            <a:off x="141288" y="6754813"/>
            <a:ext cx="5470525" cy="337978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42B58496-8D20-1F4F-DDD6-5DB45E3EF2F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t="8799" b="8799"/>
          <a:stretch>
            <a:fillRect/>
          </a:stretch>
        </p:blipFill>
        <p:spPr>
          <a:xfrm>
            <a:off x="9526588" y="2978150"/>
            <a:ext cx="5468937" cy="338137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6BB888F2-EE19-8F36-276C-D4D03D438F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 t="8800" b="8800"/>
          <a:stretch>
            <a:fillRect/>
          </a:stretch>
        </p:blipFill>
        <p:spPr>
          <a:xfrm>
            <a:off x="9526588" y="6734175"/>
            <a:ext cx="5468937" cy="337978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F1D4E0B4-6793-D29E-1003-F3A8FEC74B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1" y="515229"/>
            <a:ext cx="1801306" cy="178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814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ОЗЕРНАЯ, Д. 19, КОРП. 1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0EC9273-7793-030D-B392-66D44089AF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3" b="8793"/>
          <a:stretch>
            <a:fillRect/>
          </a:stretch>
        </p:blipFill>
        <p:spPr>
          <a:xfrm>
            <a:off x="141288" y="2978150"/>
            <a:ext cx="5470525" cy="33813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D3A4CD5-94D6-2A0C-04E4-A9CFC74E7AF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2" b="8812"/>
          <a:stretch>
            <a:fillRect/>
          </a:stretch>
        </p:blipFill>
        <p:spPr>
          <a:xfrm>
            <a:off x="141288" y="6754813"/>
            <a:ext cx="5470525" cy="33797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33658F4-52D0-BF0E-37A3-799B88F1ADC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t="8816" b="8816"/>
          <a:stretch>
            <a:fillRect/>
          </a:stretch>
        </p:blipFill>
        <p:spPr>
          <a:xfrm>
            <a:off x="9526588" y="2978150"/>
            <a:ext cx="5468937" cy="33813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B242A3F-12AF-1CB2-A55D-BD6BBCA5A4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 t="8783" b="8783"/>
          <a:stretch>
            <a:fillRect/>
          </a:stretch>
        </p:blipFill>
        <p:spPr>
          <a:xfrm>
            <a:off x="9526588" y="6734175"/>
            <a:ext cx="5468937" cy="337978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1D4E0B4-6793-D29E-1003-F3A8FEC74B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1" y="515229"/>
            <a:ext cx="1801306" cy="178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584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ОЗЕРНАЯ, Д. 19, КОРП. 2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 НА 2 ДЕТСКИХ ПЛОЩАДКАХ</a:t>
            </a:r>
            <a:r>
              <a:rPr lang="en-US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,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 2 ТРЕНАЖЕРНЫХ ПЛОЩАДКАХ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9E62952-E867-369B-8574-1640B3BFCBC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r="4498"/>
          <a:stretch>
            <a:fillRect/>
          </a:stretch>
        </p:blipFill>
        <p:spPr>
          <a:xfrm>
            <a:off x="141288" y="2978150"/>
            <a:ext cx="5470525" cy="33813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31AA472-724A-34A4-5718-5E6713F9A2E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0" b="1160"/>
          <a:stretch>
            <a:fillRect/>
          </a:stretch>
        </p:blipFill>
        <p:spPr>
          <a:xfrm>
            <a:off x="141288" y="6754813"/>
            <a:ext cx="5470525" cy="337978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2A291C9-311A-97D2-9E02-C30568AAF53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9526588" y="2978150"/>
            <a:ext cx="5468937" cy="33813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25F7B1E5-67C1-5C2F-51C1-496461D9CC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 t="8800" b="8800"/>
          <a:stretch>
            <a:fillRect/>
          </a:stretch>
        </p:blipFill>
        <p:spPr>
          <a:xfrm>
            <a:off x="9526588" y="6734175"/>
            <a:ext cx="5468937" cy="337978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1D4E0B4-6793-D29E-1003-F3A8FEC74B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1" y="515229"/>
            <a:ext cx="1801306" cy="178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005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ОЗЕРНАЯ, Д. 21, КОРП. 1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ДОРОЖНО-ТРОПИНОЧНЫХ СЕТЕЙ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365C19B-A4F4-E517-83BD-13D5440AFD9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3" b="8793"/>
          <a:stretch>
            <a:fillRect/>
          </a:stretch>
        </p:blipFill>
        <p:spPr>
          <a:xfrm>
            <a:off x="141288" y="2978150"/>
            <a:ext cx="5470525" cy="33813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DB5D1D4-6856-A14A-E3F3-E83D07AAFA9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2" b="8812"/>
          <a:stretch>
            <a:fillRect/>
          </a:stretch>
        </p:blipFill>
        <p:spPr>
          <a:xfrm>
            <a:off x="141288" y="6754813"/>
            <a:ext cx="5470525" cy="33797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D637E37-4996-4E79-90DA-6E635F083EB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9526588" y="2978150"/>
            <a:ext cx="5468937" cy="33813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4FD9F44-FE87-8888-8268-918BDDFC1E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0" b="8800"/>
          <a:stretch>
            <a:fillRect/>
          </a:stretch>
        </p:blipFill>
        <p:spPr>
          <a:xfrm>
            <a:off x="9526588" y="6734175"/>
            <a:ext cx="5468937" cy="337978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1D4E0B4-6793-D29E-1003-F3A8FEC74B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1" y="515229"/>
            <a:ext cx="1801306" cy="178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660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ОЗЕРНАЯ, Д. 23, КОРП. 1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ДОРОЖНО-ТРОПИНОЧНЫХ СЕТЕЙ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2AE634D-F6A7-1FD2-7D1F-05A75071A83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3" b="8793"/>
          <a:stretch>
            <a:fillRect/>
          </a:stretch>
        </p:blipFill>
        <p:spPr>
          <a:xfrm>
            <a:off x="141288" y="2978150"/>
            <a:ext cx="5470525" cy="33813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4DA2F17-E70C-332B-E06A-9DF2E8050CB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2" b="8812"/>
          <a:stretch>
            <a:fillRect/>
          </a:stretch>
        </p:blipFill>
        <p:spPr>
          <a:xfrm>
            <a:off x="141288" y="6754813"/>
            <a:ext cx="5470525" cy="33797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60C0E50-23FA-7F63-3001-1DB2A53E7CE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4534" r="4534"/>
          <a:stretch>
            <a:fillRect/>
          </a:stretch>
        </p:blipFill>
        <p:spPr>
          <a:xfrm>
            <a:off x="9526588" y="2978150"/>
            <a:ext cx="5468937" cy="33813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D94FB16-A592-9529-4C58-8CE58E7E16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 l="4512" r="4512"/>
          <a:stretch>
            <a:fillRect/>
          </a:stretch>
        </p:blipFill>
        <p:spPr>
          <a:xfrm>
            <a:off x="9526588" y="6734175"/>
            <a:ext cx="5468937" cy="337978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1D4E0B4-6793-D29E-1003-F3A8FEC74B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1" y="515229"/>
            <a:ext cx="1801306" cy="178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516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ОЗЕРНАЯ, Д. 23, КОРП. 2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 НА ДЕТСКОЙ ПЛОЩАДКЕ</a:t>
            </a:r>
            <a:r>
              <a:rPr lang="en-US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,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ТРЕНАЖЕРНОЙ ПЛОЩАДКЕ</a:t>
            </a:r>
            <a:r>
              <a:rPr lang="en-US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,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3 СПРОТИВНЫХ ПЛОЩАДКАХ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BE20589-5F5D-BCDB-CB8B-1085E3415B0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0" b="8930"/>
          <a:stretch>
            <a:fillRect/>
          </a:stretch>
        </p:blipFill>
        <p:spPr>
          <a:xfrm>
            <a:off x="141288" y="2978150"/>
            <a:ext cx="5470525" cy="33813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3B98D81-397C-FBBE-2904-76DE1F19E7F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9" b="8949"/>
          <a:stretch>
            <a:fillRect/>
          </a:stretch>
        </p:blipFill>
        <p:spPr>
          <a:xfrm>
            <a:off x="141288" y="6754813"/>
            <a:ext cx="5470525" cy="33797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E39A9C9-DC9A-B4C2-C40E-8AFE9E97F2E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t="8745" b="8745"/>
          <a:stretch>
            <a:fillRect/>
          </a:stretch>
        </p:blipFill>
        <p:spPr>
          <a:xfrm>
            <a:off x="9526588" y="2978150"/>
            <a:ext cx="5468937" cy="33813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95BABFA-2F14-4DA7-D542-84DC0A8841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0" b="8800"/>
          <a:stretch>
            <a:fillRect/>
          </a:stretch>
        </p:blipFill>
        <p:spPr>
          <a:xfrm>
            <a:off x="9526588" y="6734175"/>
            <a:ext cx="5468937" cy="337978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1D4E0B4-6793-D29E-1003-F3A8FEC74B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1" y="515229"/>
            <a:ext cx="1801306" cy="178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073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ОЗЕРНАЯ, Д. 25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 НА ДЕТСКОЙ ПЛОЩАДКЕ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9D3DCF6-D2F1-F2C4-D657-C60D935844F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3" b="8733"/>
          <a:stretch>
            <a:fillRect/>
          </a:stretch>
        </p:blipFill>
        <p:spPr>
          <a:xfrm>
            <a:off x="141288" y="2978150"/>
            <a:ext cx="5470525" cy="33813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DCF0E80-5680-5C70-EFA0-778B1503090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141288" y="6637338"/>
            <a:ext cx="5468937" cy="33813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93A85B6-CEB0-4C57-43C1-7F16C38AA4B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t="8710" b="8710"/>
          <a:stretch>
            <a:fillRect/>
          </a:stretch>
        </p:blipFill>
        <p:spPr>
          <a:xfrm>
            <a:off x="9526588" y="2978150"/>
            <a:ext cx="5468937" cy="33813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96861DCF-F39E-D165-AFEA-768F322CDB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 t="6390" b="6390"/>
          <a:stretch>
            <a:fillRect/>
          </a:stretch>
        </p:blipFill>
        <p:spPr>
          <a:xfrm>
            <a:off x="9526588" y="6734175"/>
            <a:ext cx="5468937" cy="337978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1D4E0B4-6793-D29E-1003-F3A8FEC74B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1" y="515229"/>
            <a:ext cx="1801306" cy="178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356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ОЗЕРНАЯ, Д. 27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 НА 2 ДЕТСКИХ ПЛОЩАДКАХ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1D74D4C-981C-C4F2-B099-55701D4FE53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r="4498"/>
          <a:stretch>
            <a:fillRect/>
          </a:stretch>
        </p:blipFill>
        <p:spPr>
          <a:xfrm>
            <a:off x="141288" y="2978150"/>
            <a:ext cx="5470525" cy="33813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7E436E5-7DF5-7B83-5959-7CC7C323DE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7" r="4477"/>
          <a:stretch>
            <a:fillRect/>
          </a:stretch>
        </p:blipFill>
        <p:spPr>
          <a:xfrm>
            <a:off x="141288" y="6754813"/>
            <a:ext cx="5470525" cy="33797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ACFA041-E4DF-C736-FECE-99A38F689B8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9526588" y="2978150"/>
            <a:ext cx="5468937" cy="33813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A4AEDCA6-B884-A567-4D32-93B956F531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 t="8764" b="8764"/>
          <a:stretch>
            <a:fillRect/>
          </a:stretch>
        </p:blipFill>
        <p:spPr>
          <a:xfrm>
            <a:off x="9526588" y="6734175"/>
            <a:ext cx="5468937" cy="337978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1D4E0B4-6793-D29E-1003-F3A8FEC74B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1" y="515229"/>
            <a:ext cx="1801306" cy="178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669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ОЗЕРНАЯ, Д. 29, КОРП. 1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ДОРОЖНО-ТРОПИНОЧНЫХ СЕТЕЙ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6A9336E-6B1F-1846-19FE-7016D1C431F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3" b="8793"/>
          <a:stretch>
            <a:fillRect/>
          </a:stretch>
        </p:blipFill>
        <p:spPr>
          <a:xfrm>
            <a:off x="141288" y="2978150"/>
            <a:ext cx="5470525" cy="33813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BF79ABD-B79F-33F5-BC3F-C4717FDFC80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2" b="8812"/>
          <a:stretch>
            <a:fillRect/>
          </a:stretch>
        </p:blipFill>
        <p:spPr>
          <a:xfrm>
            <a:off x="141288" y="6754813"/>
            <a:ext cx="5470525" cy="337978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A8CB36C-3827-4486-9888-964267862AC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4534" r="4534"/>
          <a:stretch>
            <a:fillRect/>
          </a:stretch>
        </p:blipFill>
        <p:spPr>
          <a:xfrm>
            <a:off x="9526588" y="2978150"/>
            <a:ext cx="5468937" cy="33813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5FB9960-8123-FFF5-2B99-DEE3161D375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 t="8800" b="8800"/>
          <a:stretch>
            <a:fillRect/>
          </a:stretch>
        </p:blipFill>
        <p:spPr>
          <a:xfrm>
            <a:off x="9526588" y="6734175"/>
            <a:ext cx="5468937" cy="337978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1D4E0B4-6793-D29E-1003-F3A8FEC74B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1" y="515229"/>
            <a:ext cx="1801306" cy="178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207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ОЗЕРНАЯ, Д. 29, КОРП. 3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 НА ДЕТСКОЙ ПЛОЩАДКЕ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6C34942-98E7-B482-E532-2B5FE380841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3" b="8793"/>
          <a:stretch>
            <a:fillRect/>
          </a:stretch>
        </p:blipFill>
        <p:spPr>
          <a:xfrm>
            <a:off x="141288" y="2978150"/>
            <a:ext cx="5470525" cy="33813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877E7A6-4850-5192-26ED-FB5332BB410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2" b="8812"/>
          <a:stretch>
            <a:fillRect/>
          </a:stretch>
        </p:blipFill>
        <p:spPr>
          <a:xfrm>
            <a:off x="141288" y="6754813"/>
            <a:ext cx="5470525" cy="33797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871A7D9-CE2A-1B20-F244-DFF649BBB6F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9526588" y="2978150"/>
            <a:ext cx="5468937" cy="33813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22D127E-272D-9B1B-757F-455E14EDD6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0" b="8800"/>
          <a:stretch>
            <a:fillRect/>
          </a:stretch>
        </p:blipFill>
        <p:spPr>
          <a:xfrm>
            <a:off x="9526588" y="6734175"/>
            <a:ext cx="5468937" cy="337978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1D4E0B4-6793-D29E-1003-F3A8FEC74B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1" y="515229"/>
            <a:ext cx="1801306" cy="178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06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ОЗЕРНАЯ, Д. 31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ДОРОЖНО-ТРОПИНОЧНЫХ СЕТЕЙ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7146D88-DBA4-364C-A030-D57AB17A3EB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3" b="8793"/>
          <a:stretch>
            <a:fillRect/>
          </a:stretch>
        </p:blipFill>
        <p:spPr>
          <a:xfrm>
            <a:off x="141288" y="2978150"/>
            <a:ext cx="5470525" cy="33813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9D1D298-3E70-F3F6-DE90-4D2BCDBB284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2" b="8812"/>
          <a:stretch>
            <a:fillRect/>
          </a:stretch>
        </p:blipFill>
        <p:spPr>
          <a:xfrm>
            <a:off x="141288" y="6754813"/>
            <a:ext cx="5470525" cy="337978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4BA7D882-2A8D-8CFB-A3FD-E73E43C97E7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4534" r="4534"/>
          <a:stretch>
            <a:fillRect/>
          </a:stretch>
        </p:blipFill>
        <p:spPr>
          <a:xfrm>
            <a:off x="9526588" y="2978150"/>
            <a:ext cx="5468937" cy="338137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6B29B67-4CC0-891A-7357-CF91D44516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 l="4512" r="4512"/>
          <a:stretch>
            <a:fillRect/>
          </a:stretch>
        </p:blipFill>
        <p:spPr>
          <a:xfrm>
            <a:off x="9526588" y="6734175"/>
            <a:ext cx="5468937" cy="337978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F1D4E0B4-6793-D29E-1003-F3A8FEC74B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1" y="515229"/>
            <a:ext cx="1801306" cy="178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48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ОЗЕРНАЯ, Д. 31, КОРП. 1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ДОРОЖНО-ТРОПИНОЧНЫХ СЕТЕЙ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D5DA9A5-B0FD-66B7-0E78-13E8A131E1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3" b="8793"/>
          <a:stretch>
            <a:fillRect/>
          </a:stretch>
        </p:blipFill>
        <p:spPr>
          <a:xfrm>
            <a:off x="141288" y="2978150"/>
            <a:ext cx="5470525" cy="33813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EA63360-2595-B157-F569-C6EDB623EDA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2" b="8812"/>
          <a:stretch>
            <a:fillRect/>
          </a:stretch>
        </p:blipFill>
        <p:spPr>
          <a:xfrm>
            <a:off x="141288" y="6754813"/>
            <a:ext cx="5470525" cy="337978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63ACFC2-D124-73A5-E9BE-34ADDCB5F72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4534" r="4534"/>
          <a:stretch>
            <a:fillRect/>
          </a:stretch>
        </p:blipFill>
        <p:spPr>
          <a:xfrm>
            <a:off x="9526588" y="2978150"/>
            <a:ext cx="5468937" cy="33813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705D7A9-9AE2-9C35-C007-D8676D7EC5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 t="8969" b="8969"/>
          <a:stretch>
            <a:fillRect/>
          </a:stretch>
        </p:blipFill>
        <p:spPr>
          <a:xfrm>
            <a:off x="9526588" y="6734175"/>
            <a:ext cx="5468937" cy="337978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1D4E0B4-6793-D29E-1003-F3A8FEC74B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1" y="515229"/>
            <a:ext cx="1801306" cy="178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8020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ОЗЕРНАЯ, Д. 31, КОРП. 2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 НА ДЕТСКОЙ ПЛОЩАДКЕ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D70F814-2D78-86AF-77BF-A84D39EF9AF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r="4498"/>
          <a:stretch>
            <a:fillRect/>
          </a:stretch>
        </p:blipFill>
        <p:spPr>
          <a:xfrm>
            <a:off x="141288" y="2978150"/>
            <a:ext cx="5470525" cy="33813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19DA9EB-898F-0778-AC02-67A78118C90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7" r="4477"/>
          <a:stretch>
            <a:fillRect/>
          </a:stretch>
        </p:blipFill>
        <p:spPr>
          <a:xfrm>
            <a:off x="141288" y="6754813"/>
            <a:ext cx="5470525" cy="33797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2997EED-4AA1-04B1-BAE1-C9D20C20296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9526588" y="2978150"/>
            <a:ext cx="5468937" cy="33813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7EA6EA0-7678-AA34-9005-D7E21289C5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0" b="8800"/>
          <a:stretch>
            <a:fillRect/>
          </a:stretch>
        </p:blipFill>
        <p:spPr>
          <a:xfrm>
            <a:off x="9526588" y="6734175"/>
            <a:ext cx="5468937" cy="337978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1D4E0B4-6793-D29E-1003-F3A8FEC74B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1" y="515229"/>
            <a:ext cx="1801306" cy="178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32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273868" y="1031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82692" y="122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УЛ. ОЗЕРНАЯ, Д. 31, КОРП. 3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63155" y="261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ПОСЛЕ 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17447" y="264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 ДО 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58986" y="297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 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790624" y="344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МАЛЫХ АРХИТЕКТУРНЫХ 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ТРАВМОБЕЗОПАСНОГО ПОКРЫТИЯ НА ДЕТСКОЙ ПЛОЩАДКЕ</a:t>
            </a:r>
            <a:r>
              <a:rPr lang="en-US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, 2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ТРЕНАЖЕРНЫХ ПЛОЩАДКАХ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 АСФАЛЬТОБЕТОННОГО 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 БОРТОВОГО КАМНЯ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053BB22-9B0B-87A6-A76A-3F8B84B7BE7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1" b="8921"/>
          <a:stretch>
            <a:fillRect/>
          </a:stretch>
        </p:blipFill>
        <p:spPr>
          <a:xfrm>
            <a:off x="141288" y="2978150"/>
            <a:ext cx="5470525" cy="33813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5D4F579-2FFD-7D82-D4DA-300A567B534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0" b="8940"/>
          <a:stretch>
            <a:fillRect/>
          </a:stretch>
        </p:blipFill>
        <p:spPr>
          <a:xfrm>
            <a:off x="141288" y="6754813"/>
            <a:ext cx="5470525" cy="33797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B7213D4-3BDC-06CA-A0B9-309195740CB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9526588" y="2978150"/>
            <a:ext cx="5468937" cy="33813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2356146-EB97-4852-D71B-6334F8868F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0" b="8800"/>
          <a:stretch>
            <a:fillRect/>
          </a:stretch>
        </p:blipFill>
        <p:spPr>
          <a:xfrm>
            <a:off x="9526588" y="6734175"/>
            <a:ext cx="5468937" cy="337978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1D4E0B4-6793-D29E-1003-F3A8FEC74B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1" y="515229"/>
            <a:ext cx="1801306" cy="178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814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17154</TotalTime>
  <Words>974</Words>
  <Application>Microsoft Office PowerPoint</Application>
  <PresentationFormat>Произвольный</PresentationFormat>
  <Paragraphs>239</Paragraphs>
  <Slides>24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-</dc:creator>
  <cp:lastModifiedBy>Пользователь</cp:lastModifiedBy>
  <cp:revision>690</cp:revision>
  <cp:lastPrinted>2022-08-24T14:34:37Z</cp:lastPrinted>
  <dcterms:modified xsi:type="dcterms:W3CDTF">2025-11-13T12:44:53Z</dcterms:modified>
</cp:coreProperties>
</file>